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8" r:id="rId2"/>
  </p:sldIdLst>
  <p:sldSz cx="6858000" cy="9906000" type="A4"/>
  <p:notesSz cx="6797675" cy="9928225"/>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19" autoAdjust="0"/>
  </p:normalViewPr>
  <p:slideViewPr>
    <p:cSldViewPr snapToGrid="0">
      <p:cViewPr varScale="1">
        <p:scale>
          <a:sx n="75" d="100"/>
          <a:sy n="75" d="100"/>
        </p:scale>
        <p:origin x="3174" y="72"/>
      </p:cViewPr>
      <p:guideLst>
        <p:guide orient="horz" pos="3120"/>
        <p:guide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E17F07E-3D71-2948-B089-21933F5600B4}" type="datetimeFigureOut">
              <a:rPr lang="en-IE"/>
              <a:pPr>
                <a:defRPr/>
              </a:pPr>
              <a:t>30/08/2022</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D8BF6F35-DBD6-0B47-855E-85F60218C9CF}" type="slidenum">
              <a:rPr lang="en-IE"/>
              <a:pPr>
                <a:defRPr/>
              </a:pPr>
              <a:t>‹#›</a:t>
            </a:fld>
            <a:endParaRPr lang="en-IE" dirty="0"/>
          </a:p>
        </p:txBody>
      </p:sp>
    </p:spTree>
    <p:extLst>
      <p:ext uri="{BB962C8B-B14F-4D97-AF65-F5344CB8AC3E}">
        <p14:creationId xmlns:p14="http://schemas.microsoft.com/office/powerpoint/2010/main" val="406887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27754E9-F344-9A40-8255-9AEFEB1F89F6}" type="datetimeFigureOut">
              <a:rPr lang="en-IE"/>
              <a:pPr>
                <a:defRPr/>
              </a:pPr>
              <a:t>30/08/2022</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6F77905D-4A83-5843-B573-52B9E31EEE3E}" type="slidenum">
              <a:rPr lang="en-IE"/>
              <a:pPr>
                <a:defRPr/>
              </a:pPr>
              <a:t>‹#›</a:t>
            </a:fld>
            <a:endParaRPr lang="en-IE" dirty="0"/>
          </a:p>
        </p:txBody>
      </p:sp>
    </p:spTree>
    <p:extLst>
      <p:ext uri="{BB962C8B-B14F-4D97-AF65-F5344CB8AC3E}">
        <p14:creationId xmlns:p14="http://schemas.microsoft.com/office/powerpoint/2010/main" val="314088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CCEA01C-2010-FE45-8DBE-A09E576BF30D}" type="datetimeFigureOut">
              <a:rPr lang="en-IE"/>
              <a:pPr>
                <a:defRPr/>
              </a:pPr>
              <a:t>30/08/2022</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E338DBC3-6022-E94B-9593-F3B809C37C94}" type="slidenum">
              <a:rPr lang="en-IE"/>
              <a:pPr>
                <a:defRPr/>
              </a:pPr>
              <a:t>‹#›</a:t>
            </a:fld>
            <a:endParaRPr lang="en-IE" dirty="0"/>
          </a:p>
        </p:txBody>
      </p:sp>
    </p:spTree>
    <p:extLst>
      <p:ext uri="{BB962C8B-B14F-4D97-AF65-F5344CB8AC3E}">
        <p14:creationId xmlns:p14="http://schemas.microsoft.com/office/powerpoint/2010/main" val="41012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92FFA05-3278-784B-A619-F46D6726A2DD}" type="datetimeFigureOut">
              <a:rPr lang="en-IE"/>
              <a:pPr>
                <a:defRPr/>
              </a:pPr>
              <a:t>30/08/2022</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3542CA68-C3BF-C54B-8871-08D8E913D08F}" type="slidenum">
              <a:rPr lang="en-IE"/>
              <a:pPr>
                <a:defRPr/>
              </a:pPr>
              <a:t>‹#›</a:t>
            </a:fld>
            <a:endParaRPr lang="en-IE" dirty="0"/>
          </a:p>
        </p:txBody>
      </p:sp>
    </p:spTree>
    <p:extLst>
      <p:ext uri="{BB962C8B-B14F-4D97-AF65-F5344CB8AC3E}">
        <p14:creationId xmlns:p14="http://schemas.microsoft.com/office/powerpoint/2010/main" val="109728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44F305E-1B33-FC43-B1BA-E61E7D658433}" type="datetimeFigureOut">
              <a:rPr lang="en-IE"/>
              <a:pPr>
                <a:defRPr/>
              </a:pPr>
              <a:t>30/08/2022</a:t>
            </a:fld>
            <a:endParaRPr lang="en-IE" dirty="0"/>
          </a:p>
        </p:txBody>
      </p:sp>
      <p:sp>
        <p:nvSpPr>
          <p:cNvPr id="5" name="Footer Placeholder 4"/>
          <p:cNvSpPr>
            <a:spLocks noGrp="1"/>
          </p:cNvSpPr>
          <p:nvPr>
            <p:ph type="ftr" sz="quarter" idx="11"/>
          </p:nvPr>
        </p:nvSpPr>
        <p:spPr/>
        <p:txBody>
          <a:bodyPr/>
          <a:lstStyle>
            <a:lvl1pPr>
              <a:defRPr/>
            </a:lvl1pPr>
          </a:lstStyle>
          <a:p>
            <a:pPr>
              <a:defRPr/>
            </a:pPr>
            <a:endParaRPr lang="en-IE" dirty="0"/>
          </a:p>
        </p:txBody>
      </p:sp>
      <p:sp>
        <p:nvSpPr>
          <p:cNvPr id="6" name="Slide Number Placeholder 5"/>
          <p:cNvSpPr>
            <a:spLocks noGrp="1"/>
          </p:cNvSpPr>
          <p:nvPr>
            <p:ph type="sldNum" sz="quarter" idx="12"/>
          </p:nvPr>
        </p:nvSpPr>
        <p:spPr/>
        <p:txBody>
          <a:bodyPr/>
          <a:lstStyle>
            <a:lvl1pPr>
              <a:defRPr/>
            </a:lvl1pPr>
          </a:lstStyle>
          <a:p>
            <a:pPr>
              <a:defRPr/>
            </a:pPr>
            <a:fld id="{F4C5D95C-77E1-3341-8762-8B7467E72E26}" type="slidenum">
              <a:rPr lang="en-IE"/>
              <a:pPr>
                <a:defRPr/>
              </a:pPr>
              <a:t>‹#›</a:t>
            </a:fld>
            <a:endParaRPr lang="en-IE" dirty="0"/>
          </a:p>
        </p:txBody>
      </p:sp>
    </p:spTree>
    <p:extLst>
      <p:ext uri="{BB962C8B-B14F-4D97-AF65-F5344CB8AC3E}">
        <p14:creationId xmlns:p14="http://schemas.microsoft.com/office/powerpoint/2010/main" val="212223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9C3F555-D1E4-EA4E-9B6B-49249F7FEC15}" type="datetimeFigureOut">
              <a:rPr lang="en-IE"/>
              <a:pPr>
                <a:defRPr/>
              </a:pPr>
              <a:t>30/08/2022</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83FF56ED-C328-8149-8465-948E9972CE5F}" type="slidenum">
              <a:rPr lang="en-IE"/>
              <a:pPr>
                <a:defRPr/>
              </a:pPr>
              <a:t>‹#›</a:t>
            </a:fld>
            <a:endParaRPr lang="en-IE" dirty="0"/>
          </a:p>
        </p:txBody>
      </p:sp>
    </p:spTree>
    <p:extLst>
      <p:ext uri="{BB962C8B-B14F-4D97-AF65-F5344CB8AC3E}">
        <p14:creationId xmlns:p14="http://schemas.microsoft.com/office/powerpoint/2010/main" val="340599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4051CA9-7151-E64B-B863-E6D1A748E72D}" type="datetimeFigureOut">
              <a:rPr lang="en-IE"/>
              <a:pPr>
                <a:defRPr/>
              </a:pPr>
              <a:t>30/08/2022</a:t>
            </a:fld>
            <a:endParaRPr lang="en-IE" dirty="0"/>
          </a:p>
        </p:txBody>
      </p:sp>
      <p:sp>
        <p:nvSpPr>
          <p:cNvPr id="8" name="Footer Placeholder 4"/>
          <p:cNvSpPr>
            <a:spLocks noGrp="1"/>
          </p:cNvSpPr>
          <p:nvPr>
            <p:ph type="ftr" sz="quarter" idx="11"/>
          </p:nvPr>
        </p:nvSpPr>
        <p:spPr/>
        <p:txBody>
          <a:bodyPr/>
          <a:lstStyle>
            <a:lvl1pPr>
              <a:defRPr/>
            </a:lvl1pPr>
          </a:lstStyle>
          <a:p>
            <a:pPr>
              <a:defRPr/>
            </a:pPr>
            <a:endParaRPr lang="en-IE" dirty="0"/>
          </a:p>
        </p:txBody>
      </p:sp>
      <p:sp>
        <p:nvSpPr>
          <p:cNvPr id="9" name="Slide Number Placeholder 5"/>
          <p:cNvSpPr>
            <a:spLocks noGrp="1"/>
          </p:cNvSpPr>
          <p:nvPr>
            <p:ph type="sldNum" sz="quarter" idx="12"/>
          </p:nvPr>
        </p:nvSpPr>
        <p:spPr/>
        <p:txBody>
          <a:bodyPr/>
          <a:lstStyle>
            <a:lvl1pPr>
              <a:defRPr/>
            </a:lvl1pPr>
          </a:lstStyle>
          <a:p>
            <a:pPr>
              <a:defRPr/>
            </a:pPr>
            <a:fld id="{75BB4C6C-AD2D-4641-ABBB-96A6F8DE4334}" type="slidenum">
              <a:rPr lang="en-IE"/>
              <a:pPr>
                <a:defRPr/>
              </a:pPr>
              <a:t>‹#›</a:t>
            </a:fld>
            <a:endParaRPr lang="en-IE" dirty="0"/>
          </a:p>
        </p:txBody>
      </p:sp>
    </p:spTree>
    <p:extLst>
      <p:ext uri="{BB962C8B-B14F-4D97-AF65-F5344CB8AC3E}">
        <p14:creationId xmlns:p14="http://schemas.microsoft.com/office/powerpoint/2010/main" val="323802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864B704-D86D-FE4D-9A72-A19B15C21EF1}" type="datetimeFigureOut">
              <a:rPr lang="en-IE"/>
              <a:pPr>
                <a:defRPr/>
              </a:pPr>
              <a:t>30/08/2022</a:t>
            </a:fld>
            <a:endParaRPr lang="en-IE" dirty="0"/>
          </a:p>
        </p:txBody>
      </p:sp>
      <p:sp>
        <p:nvSpPr>
          <p:cNvPr id="4" name="Footer Placeholder 4"/>
          <p:cNvSpPr>
            <a:spLocks noGrp="1"/>
          </p:cNvSpPr>
          <p:nvPr>
            <p:ph type="ftr" sz="quarter" idx="11"/>
          </p:nvPr>
        </p:nvSpPr>
        <p:spPr/>
        <p:txBody>
          <a:bodyPr/>
          <a:lstStyle>
            <a:lvl1pPr>
              <a:defRPr/>
            </a:lvl1pPr>
          </a:lstStyle>
          <a:p>
            <a:pPr>
              <a:defRPr/>
            </a:pPr>
            <a:endParaRPr lang="en-IE" dirty="0"/>
          </a:p>
        </p:txBody>
      </p:sp>
      <p:sp>
        <p:nvSpPr>
          <p:cNvPr id="5" name="Slide Number Placeholder 5"/>
          <p:cNvSpPr>
            <a:spLocks noGrp="1"/>
          </p:cNvSpPr>
          <p:nvPr>
            <p:ph type="sldNum" sz="quarter" idx="12"/>
          </p:nvPr>
        </p:nvSpPr>
        <p:spPr/>
        <p:txBody>
          <a:bodyPr/>
          <a:lstStyle>
            <a:lvl1pPr>
              <a:defRPr/>
            </a:lvl1pPr>
          </a:lstStyle>
          <a:p>
            <a:pPr>
              <a:defRPr/>
            </a:pPr>
            <a:fld id="{9A97541B-38AC-7746-8304-BE8216F59CF4}" type="slidenum">
              <a:rPr lang="en-IE"/>
              <a:pPr>
                <a:defRPr/>
              </a:pPr>
              <a:t>‹#›</a:t>
            </a:fld>
            <a:endParaRPr lang="en-IE" dirty="0"/>
          </a:p>
        </p:txBody>
      </p:sp>
    </p:spTree>
    <p:extLst>
      <p:ext uri="{BB962C8B-B14F-4D97-AF65-F5344CB8AC3E}">
        <p14:creationId xmlns:p14="http://schemas.microsoft.com/office/powerpoint/2010/main" val="53726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304EEE-BBFB-EE4F-9264-316AC0A2711B}" type="datetimeFigureOut">
              <a:rPr lang="en-IE"/>
              <a:pPr>
                <a:defRPr/>
              </a:pPr>
              <a:t>30/08/2022</a:t>
            </a:fld>
            <a:endParaRPr lang="en-IE" dirty="0"/>
          </a:p>
        </p:txBody>
      </p:sp>
      <p:sp>
        <p:nvSpPr>
          <p:cNvPr id="3" name="Footer Placeholder 4"/>
          <p:cNvSpPr>
            <a:spLocks noGrp="1"/>
          </p:cNvSpPr>
          <p:nvPr>
            <p:ph type="ftr" sz="quarter" idx="11"/>
          </p:nvPr>
        </p:nvSpPr>
        <p:spPr/>
        <p:txBody>
          <a:bodyPr/>
          <a:lstStyle>
            <a:lvl1pPr>
              <a:defRPr/>
            </a:lvl1pPr>
          </a:lstStyle>
          <a:p>
            <a:pPr>
              <a:defRPr/>
            </a:pPr>
            <a:endParaRPr lang="en-IE" dirty="0"/>
          </a:p>
        </p:txBody>
      </p:sp>
      <p:sp>
        <p:nvSpPr>
          <p:cNvPr id="4" name="Slide Number Placeholder 5"/>
          <p:cNvSpPr>
            <a:spLocks noGrp="1"/>
          </p:cNvSpPr>
          <p:nvPr>
            <p:ph type="sldNum" sz="quarter" idx="12"/>
          </p:nvPr>
        </p:nvSpPr>
        <p:spPr/>
        <p:txBody>
          <a:bodyPr/>
          <a:lstStyle>
            <a:lvl1pPr>
              <a:defRPr/>
            </a:lvl1pPr>
          </a:lstStyle>
          <a:p>
            <a:pPr>
              <a:defRPr/>
            </a:pPr>
            <a:fld id="{7829DE69-1D6C-B44A-B06F-DBDF51B20ED6}" type="slidenum">
              <a:rPr lang="en-IE"/>
              <a:pPr>
                <a:defRPr/>
              </a:pPr>
              <a:t>‹#›</a:t>
            </a:fld>
            <a:endParaRPr lang="en-IE" dirty="0"/>
          </a:p>
        </p:txBody>
      </p:sp>
    </p:spTree>
    <p:extLst>
      <p:ext uri="{BB962C8B-B14F-4D97-AF65-F5344CB8AC3E}">
        <p14:creationId xmlns:p14="http://schemas.microsoft.com/office/powerpoint/2010/main" val="51438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FC40DBA-4CE5-BB49-8591-C67DCD1905C5}" type="datetimeFigureOut">
              <a:rPr lang="en-IE"/>
              <a:pPr>
                <a:defRPr/>
              </a:pPr>
              <a:t>30/08/2022</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CD38D872-4BC0-BA4D-906F-B240C1A649B2}" type="slidenum">
              <a:rPr lang="en-IE"/>
              <a:pPr>
                <a:defRPr/>
              </a:pPr>
              <a:t>‹#›</a:t>
            </a:fld>
            <a:endParaRPr lang="en-IE" dirty="0"/>
          </a:p>
        </p:txBody>
      </p:sp>
    </p:spTree>
    <p:extLst>
      <p:ext uri="{BB962C8B-B14F-4D97-AF65-F5344CB8AC3E}">
        <p14:creationId xmlns:p14="http://schemas.microsoft.com/office/powerpoint/2010/main" val="383792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DCA4F0E-C1AA-BC46-8B12-681219BEB29E}" type="datetimeFigureOut">
              <a:rPr lang="en-IE"/>
              <a:pPr>
                <a:defRPr/>
              </a:pPr>
              <a:t>30/08/2022</a:t>
            </a:fld>
            <a:endParaRPr lang="en-IE" dirty="0"/>
          </a:p>
        </p:txBody>
      </p:sp>
      <p:sp>
        <p:nvSpPr>
          <p:cNvPr id="6" name="Footer Placeholder 4"/>
          <p:cNvSpPr>
            <a:spLocks noGrp="1"/>
          </p:cNvSpPr>
          <p:nvPr>
            <p:ph type="ftr" sz="quarter" idx="11"/>
          </p:nvPr>
        </p:nvSpPr>
        <p:spPr/>
        <p:txBody>
          <a:bodyPr/>
          <a:lstStyle>
            <a:lvl1pPr>
              <a:defRPr/>
            </a:lvl1pPr>
          </a:lstStyle>
          <a:p>
            <a:pPr>
              <a:defRPr/>
            </a:pPr>
            <a:endParaRPr lang="en-IE" dirty="0"/>
          </a:p>
        </p:txBody>
      </p:sp>
      <p:sp>
        <p:nvSpPr>
          <p:cNvPr id="7" name="Slide Number Placeholder 5"/>
          <p:cNvSpPr>
            <a:spLocks noGrp="1"/>
          </p:cNvSpPr>
          <p:nvPr>
            <p:ph type="sldNum" sz="quarter" idx="12"/>
          </p:nvPr>
        </p:nvSpPr>
        <p:spPr/>
        <p:txBody>
          <a:bodyPr/>
          <a:lstStyle>
            <a:lvl1pPr>
              <a:defRPr/>
            </a:lvl1pPr>
          </a:lstStyle>
          <a:p>
            <a:pPr>
              <a:defRPr/>
            </a:pPr>
            <a:fld id="{1675EB16-E273-6C4F-9665-3650F36EB88F}" type="slidenum">
              <a:rPr lang="en-IE"/>
              <a:pPr>
                <a:defRPr/>
              </a:pPr>
              <a:t>‹#›</a:t>
            </a:fld>
            <a:endParaRPr lang="en-IE" dirty="0"/>
          </a:p>
        </p:txBody>
      </p:sp>
    </p:spTree>
    <p:extLst>
      <p:ext uri="{BB962C8B-B14F-4D97-AF65-F5344CB8AC3E}">
        <p14:creationId xmlns:p14="http://schemas.microsoft.com/office/powerpoint/2010/main" val="280421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1488" y="527050"/>
            <a:ext cx="5915025" cy="191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ea typeface="+mn-ea"/>
                <a:cs typeface="+mn-cs"/>
              </a:defRPr>
            </a:lvl1pPr>
          </a:lstStyle>
          <a:p>
            <a:pPr>
              <a:defRPr/>
            </a:pPr>
            <a:fld id="{BC15E6A2-BF72-124A-A1C0-45F77BA2F878}" type="datetimeFigureOut">
              <a:rPr lang="en-IE"/>
              <a:pPr>
                <a:defRPr/>
              </a:pPr>
              <a:t>30/08/2022</a:t>
            </a:fld>
            <a:endParaRPr lang="en-IE" dirty="0"/>
          </a:p>
        </p:txBody>
      </p:sp>
      <p:sp>
        <p:nvSpPr>
          <p:cNvPr id="5" name="Footer Placeholder 4"/>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cs typeface="+mn-cs"/>
              </a:defRPr>
            </a:lvl1pPr>
          </a:lstStyle>
          <a:p>
            <a:pPr>
              <a:defRPr/>
            </a:pPr>
            <a:endParaRPr lang="en-IE" dirty="0"/>
          </a:p>
        </p:txBody>
      </p:sp>
      <p:sp>
        <p:nvSpPr>
          <p:cNvPr id="6" name="Slide Number Placeholder 5"/>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ea typeface="+mn-ea"/>
                <a:cs typeface="+mn-cs"/>
              </a:defRPr>
            </a:lvl1pPr>
          </a:lstStyle>
          <a:p>
            <a:pPr>
              <a:defRPr/>
            </a:pPr>
            <a:fld id="{DF04EBEE-1175-354A-9D89-8BF0C33792BF}"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ＭＳ Ｐゴシック" charset="0"/>
          <a:cs typeface="ＭＳ Ｐゴシック" charset="0"/>
        </a:defRPr>
      </a:lvl1pPr>
      <a:lvl2pPr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2pPr>
      <a:lvl3pPr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3pPr>
      <a:lvl4pPr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4pPr>
      <a:lvl5pPr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5pPr>
      <a:lvl6pPr marL="457200"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6pPr>
      <a:lvl7pPr marL="914400"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7pPr>
      <a:lvl8pPr marL="1371600"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8pPr>
      <a:lvl9pPr marL="1828800" algn="l" defTabSz="685800" rtl="0" fontAlgn="base">
        <a:lnSpc>
          <a:spcPct val="90000"/>
        </a:lnSpc>
        <a:spcBef>
          <a:spcPct val="0"/>
        </a:spcBef>
        <a:spcAft>
          <a:spcPct val="0"/>
        </a:spcAft>
        <a:defRPr sz="3300">
          <a:solidFill>
            <a:schemeClr val="tx1"/>
          </a:solidFill>
          <a:latin typeface="Calibri Light" charset="0"/>
          <a:ea typeface="ＭＳ Ｐゴシック" charset="0"/>
          <a:cs typeface="ＭＳ Ｐゴシック" charset="0"/>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ＭＳ Ｐゴシック" charset="0"/>
          <a:cs typeface="ＭＳ Ｐゴシック" charset="0"/>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ＭＳ Ｐゴシック" charset="0"/>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ＭＳ Ｐゴシック" charset="0"/>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ＭＳ Ｐゴシック" charset="0"/>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ＭＳ Ｐゴシック"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hyperlink" Target="https://ucd-ie.zoom.us/j/67925943854?pwd=UzlrTjZMcGd5N1ZlODY3aTZXQnpVQT09"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7767" y="1646851"/>
            <a:ext cx="6382466" cy="1169551"/>
          </a:xfrm>
          <a:prstGeom prst="rect">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a:spAutoFit/>
          </a:bodyPr>
          <a:lstStyle/>
          <a:p>
            <a:pPr algn="ctr" fontAlgn="auto">
              <a:spcBef>
                <a:spcPts val="0"/>
              </a:spcBef>
              <a:spcAft>
                <a:spcPts val="0"/>
              </a:spcAft>
              <a:defRPr/>
            </a:pPr>
            <a:r>
              <a:rPr lang="en-US" sz="3200" b="1" dirty="0">
                <a:solidFill>
                  <a:srgbClr val="002060"/>
                </a:solidFill>
                <a:latin typeface="Avenir Book"/>
                <a:ea typeface="+mn-ea"/>
                <a:cs typeface="Avenir Book"/>
              </a:rPr>
              <a:t>The Charles Institute Seminar Series</a:t>
            </a:r>
          </a:p>
          <a:p>
            <a:pPr algn="ctr" fontAlgn="auto">
              <a:spcBef>
                <a:spcPts val="0"/>
              </a:spcBef>
              <a:spcAft>
                <a:spcPts val="0"/>
              </a:spcAft>
              <a:defRPr/>
            </a:pPr>
            <a:r>
              <a:rPr lang="en-US" sz="2000" b="1" dirty="0">
                <a:solidFill>
                  <a:srgbClr val="0070C0"/>
                </a:solidFill>
                <a:latin typeface="Avenir Book"/>
                <a:ea typeface="+mn-ea"/>
                <a:cs typeface="Avenir Book"/>
              </a:rPr>
              <a:t>Wednesday 7</a:t>
            </a:r>
            <a:r>
              <a:rPr lang="en-US" sz="2000" b="1" baseline="30000" dirty="0">
                <a:solidFill>
                  <a:srgbClr val="0070C0"/>
                </a:solidFill>
                <a:latin typeface="Avenir Book"/>
                <a:ea typeface="+mn-ea"/>
                <a:cs typeface="Avenir Book"/>
              </a:rPr>
              <a:t>th</a:t>
            </a:r>
            <a:r>
              <a:rPr lang="en-US" sz="2000" b="1" dirty="0">
                <a:solidFill>
                  <a:srgbClr val="0070C0"/>
                </a:solidFill>
                <a:latin typeface="Avenir Book"/>
                <a:ea typeface="+mn-ea"/>
                <a:cs typeface="Avenir Book"/>
              </a:rPr>
              <a:t> September </a:t>
            </a:r>
            <a:r>
              <a:rPr lang="en-IE" sz="2000" b="1" dirty="0">
                <a:solidFill>
                  <a:srgbClr val="0070C0"/>
                </a:solidFill>
                <a:latin typeface="Avenir Book"/>
                <a:ea typeface="+mn-ea"/>
                <a:cs typeface="Avenir Book"/>
              </a:rPr>
              <a:t>2022 @ 12 noon</a:t>
            </a:r>
          </a:p>
          <a:p>
            <a:pPr algn="ctr" fontAlgn="auto">
              <a:spcBef>
                <a:spcPts val="0"/>
              </a:spcBef>
              <a:spcAft>
                <a:spcPts val="0"/>
              </a:spcAft>
              <a:defRPr/>
            </a:pPr>
            <a:r>
              <a:rPr lang="en-US" b="1" dirty="0">
                <a:solidFill>
                  <a:schemeClr val="tx1">
                    <a:lumMod val="65000"/>
                    <a:lumOff val="35000"/>
                  </a:schemeClr>
                </a:solidFill>
                <a:latin typeface="Avenir Book"/>
                <a:ea typeface="+mn-ea"/>
                <a:cs typeface="Avenir Book"/>
              </a:rPr>
              <a:t>Charles Seminar Room &amp; </a:t>
            </a:r>
            <a:r>
              <a:rPr lang="en-US" b="1" dirty="0">
                <a:solidFill>
                  <a:schemeClr val="tx1">
                    <a:lumMod val="65000"/>
                    <a:lumOff val="35000"/>
                  </a:schemeClr>
                </a:solidFill>
                <a:latin typeface="Avenir Book"/>
                <a:ea typeface="+mn-ea"/>
                <a:cs typeface="Avenir Book"/>
                <a:hlinkClick r:id="rId2">
                  <a:extLst>
                    <a:ext uri="{A12FA001-AC4F-418D-AE19-62706E023703}">
                      <ahyp:hlinkClr xmlns:ahyp="http://schemas.microsoft.com/office/drawing/2018/hyperlinkcolor" val="tx"/>
                    </a:ext>
                  </a:extLst>
                </a:hlinkClick>
              </a:rPr>
              <a:t>Online via Zoom</a:t>
            </a:r>
            <a:endParaRPr lang="en-US" b="1" dirty="0">
              <a:solidFill>
                <a:schemeClr val="tx1">
                  <a:lumMod val="65000"/>
                  <a:lumOff val="35000"/>
                </a:schemeClr>
              </a:solidFill>
              <a:latin typeface="Avenir Book"/>
              <a:ea typeface="+mn-ea"/>
              <a:cs typeface="Avenir Book"/>
            </a:endParaRPr>
          </a:p>
        </p:txBody>
      </p:sp>
      <p:sp>
        <p:nvSpPr>
          <p:cNvPr id="2052" name="TextBox 9"/>
          <p:cNvSpPr txBox="1">
            <a:spLocks noChangeArrowheads="1"/>
          </p:cNvSpPr>
          <p:nvPr/>
        </p:nvSpPr>
        <p:spPr bwMode="auto">
          <a:xfrm>
            <a:off x="314656" y="1319613"/>
            <a:ext cx="2020404" cy="375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lnSpc>
                <a:spcPts val="1100"/>
              </a:lnSpc>
            </a:pPr>
            <a:r>
              <a:rPr lang="en-US" sz="1100" dirty="0">
                <a:solidFill>
                  <a:srgbClr val="000090"/>
                </a:solidFill>
                <a:latin typeface="Avenir Book" charset="0"/>
                <a:cs typeface="Avenir Book" charset="0"/>
              </a:rPr>
              <a:t>Ireland’s National Dermatology </a:t>
            </a:r>
          </a:p>
          <a:p>
            <a:pPr algn="ctr">
              <a:lnSpc>
                <a:spcPts val="1100"/>
              </a:lnSpc>
            </a:pPr>
            <a:r>
              <a:rPr lang="en-US" sz="1100" dirty="0">
                <a:solidFill>
                  <a:srgbClr val="000090"/>
                </a:solidFill>
                <a:latin typeface="Avenir Book" charset="0"/>
                <a:cs typeface="Avenir Book" charset="0"/>
              </a:rPr>
              <a:t>Research &amp; Education Centre </a:t>
            </a:r>
            <a:endParaRPr lang="en-IE" sz="1100" dirty="0">
              <a:solidFill>
                <a:srgbClr val="000090"/>
              </a:solidFill>
              <a:latin typeface="Avenir Book" charset="0"/>
              <a:cs typeface="Avenir Book" charset="0"/>
            </a:endParaRPr>
          </a:p>
        </p:txBody>
      </p:sp>
      <p:sp>
        <p:nvSpPr>
          <p:cNvPr id="2054" name="TextBox 2"/>
          <p:cNvSpPr txBox="1">
            <a:spLocks noChangeArrowheads="1"/>
          </p:cNvSpPr>
          <p:nvPr/>
        </p:nvSpPr>
        <p:spPr bwMode="auto">
          <a:xfrm>
            <a:off x="363893" y="3641915"/>
            <a:ext cx="6139545" cy="5924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sz="1400" b="1" dirty="0">
              <a:solidFill>
                <a:srgbClr val="002060"/>
              </a:solidFill>
            </a:endParaRPr>
          </a:p>
          <a:p>
            <a:endParaRPr lang="en-GB" sz="1600" b="1" dirty="0">
              <a:solidFill>
                <a:srgbClr val="002060"/>
              </a:solidFill>
              <a:latin typeface="Calibri" panose="020F0502020204030204" pitchFamily="34" charset="0"/>
            </a:endParaRPr>
          </a:p>
          <a:p>
            <a:endParaRPr lang="en-GB" sz="800" b="1" dirty="0">
              <a:solidFill>
                <a:srgbClr val="002060"/>
              </a:solidFill>
              <a:latin typeface="Calibri" panose="020F0502020204030204" pitchFamily="34" charset="0"/>
            </a:endParaRPr>
          </a:p>
          <a:p>
            <a:pPr algn="just"/>
            <a:endParaRPr lang="en-GB" sz="1600" b="1" dirty="0">
              <a:solidFill>
                <a:srgbClr val="002060"/>
              </a:solidFill>
              <a:latin typeface="Calibri" panose="020F0502020204030204" pitchFamily="34" charset="0"/>
            </a:endParaRPr>
          </a:p>
          <a:p>
            <a:pPr algn="just"/>
            <a:r>
              <a:rPr lang="en-GB" sz="1600" b="1" dirty="0">
                <a:solidFill>
                  <a:srgbClr val="002060"/>
                </a:solidFill>
                <a:latin typeface="Calibri" panose="020F0502020204030204" pitchFamily="34" charset="0"/>
              </a:rPr>
              <a:t>BIO</a:t>
            </a:r>
            <a:r>
              <a:rPr lang="en-GB" sz="1600" dirty="0">
                <a:solidFill>
                  <a:srgbClr val="002060"/>
                </a:solidFill>
                <a:latin typeface="Calibri" panose="020F0502020204030204" pitchFamily="34" charset="0"/>
              </a:rPr>
              <a:t>: </a:t>
            </a:r>
            <a:r>
              <a:rPr lang="en-US" sz="1300" dirty="0">
                <a:solidFill>
                  <a:schemeClr val="tx1">
                    <a:lumMod val="65000"/>
                    <a:lumOff val="35000"/>
                  </a:schemeClr>
                </a:solidFill>
                <a:latin typeface="Calibri" panose="020F0502020204030204" pitchFamily="34" charset="0"/>
              </a:rPr>
              <a:t>Duarte C. </a:t>
            </a:r>
            <a:r>
              <a:rPr lang="en-US" sz="1300" dirty="0" err="1">
                <a:solidFill>
                  <a:schemeClr val="tx1">
                    <a:lumMod val="65000"/>
                    <a:lumOff val="35000"/>
                  </a:schemeClr>
                </a:solidFill>
                <a:latin typeface="Calibri" panose="020F0502020204030204" pitchFamily="34" charset="0"/>
              </a:rPr>
              <a:t>Barral</a:t>
            </a:r>
            <a:r>
              <a:rPr lang="en-US" sz="1300" dirty="0">
                <a:solidFill>
                  <a:schemeClr val="tx1">
                    <a:lumMod val="65000"/>
                    <a:lumOff val="35000"/>
                  </a:schemeClr>
                </a:solidFill>
                <a:latin typeface="Calibri" panose="020F0502020204030204" pitchFamily="34" charset="0"/>
              </a:rPr>
              <a:t> completed the Degree in Microbiology and Genetics from the Faculty of Sciences, University of Lisbon, and the PhD in Cell Biology from Imperial College London. He was a Post-Doctoral Fellow at Brigham and Women's Hospital, Harvard Medical School until he took a position as Principal Investigator at NOVA Medical School, NOVA University of Lisbon. He is currently a tenured Associate Professor at the same School. He has been working in the field of membrane traffic and its regulation by GTPases of the </a:t>
            </a:r>
            <a:r>
              <a:rPr lang="en-US" sz="1300" dirty="0" err="1">
                <a:solidFill>
                  <a:schemeClr val="tx1">
                    <a:lumMod val="65000"/>
                    <a:lumOff val="35000"/>
                  </a:schemeClr>
                </a:solidFill>
                <a:latin typeface="Calibri" panose="020F0502020204030204" pitchFamily="34" charset="0"/>
              </a:rPr>
              <a:t>Rab</a:t>
            </a:r>
            <a:r>
              <a:rPr lang="en-US" sz="1300" dirty="0">
                <a:solidFill>
                  <a:schemeClr val="tx1">
                    <a:lumMod val="65000"/>
                    <a:lumOff val="35000"/>
                  </a:schemeClr>
                </a:solidFill>
                <a:latin typeface="Calibri" panose="020F0502020204030204" pitchFamily="34" charset="0"/>
              </a:rPr>
              <a:t> and </a:t>
            </a:r>
            <a:r>
              <a:rPr lang="en-US" sz="1300" dirty="0" err="1">
                <a:solidFill>
                  <a:schemeClr val="tx1">
                    <a:lumMod val="65000"/>
                    <a:lumOff val="35000"/>
                  </a:schemeClr>
                </a:solidFill>
                <a:latin typeface="Calibri" panose="020F0502020204030204" pitchFamily="34" charset="0"/>
              </a:rPr>
              <a:t>Arf</a:t>
            </a:r>
            <a:r>
              <a:rPr lang="en-US" sz="1300" dirty="0">
                <a:solidFill>
                  <a:schemeClr val="tx1">
                    <a:lumMod val="65000"/>
                    <a:lumOff val="35000"/>
                  </a:schemeClr>
                </a:solidFill>
                <a:latin typeface="Calibri" panose="020F0502020204030204" pitchFamily="34" charset="0"/>
              </a:rPr>
              <a:t> families for more  20 years. He has helped uncover the previously unknown role of several of these proteins, namely Rab27a, Arl8b, Arl13b, and Rab35. Duarte </a:t>
            </a:r>
            <a:r>
              <a:rPr lang="en-US" sz="1300" dirty="0" err="1">
                <a:solidFill>
                  <a:schemeClr val="tx1">
                    <a:lumMod val="65000"/>
                    <a:lumOff val="35000"/>
                  </a:schemeClr>
                </a:solidFill>
                <a:latin typeface="Calibri" panose="020F0502020204030204" pitchFamily="34" charset="0"/>
              </a:rPr>
              <a:t>Barral</a:t>
            </a:r>
            <a:r>
              <a:rPr lang="en-US" sz="1300" dirty="0">
                <a:solidFill>
                  <a:schemeClr val="tx1">
                    <a:lumMod val="65000"/>
                    <a:lumOff val="35000"/>
                  </a:schemeClr>
                </a:solidFill>
                <a:latin typeface="Calibri" panose="020F0502020204030204" pitchFamily="34" charset="0"/>
              </a:rPr>
              <a:t> published 50 articles in peer-reviewed international journals (h-index 26) and 2493 citations. </a:t>
            </a:r>
            <a:endParaRPr lang="en-GB" sz="1300" dirty="0">
              <a:solidFill>
                <a:schemeClr val="tx1">
                  <a:lumMod val="65000"/>
                  <a:lumOff val="35000"/>
                </a:schemeClr>
              </a:solidFill>
              <a:latin typeface="Calibri" panose="020F0502020204030204" pitchFamily="34" charset="0"/>
            </a:endParaRPr>
          </a:p>
          <a:p>
            <a:endParaRPr lang="en-GB" sz="800" b="1" dirty="0">
              <a:solidFill>
                <a:srgbClr val="002060"/>
              </a:solidFill>
              <a:latin typeface="Calibri" panose="020F0502020204030204" pitchFamily="34" charset="0"/>
            </a:endParaRPr>
          </a:p>
          <a:p>
            <a:pPr algn="just" rtl="0">
              <a:spcBef>
                <a:spcPts val="0"/>
              </a:spcBef>
              <a:spcAft>
                <a:spcPts val="800"/>
              </a:spcAft>
            </a:pPr>
            <a:r>
              <a:rPr lang="en-GB" sz="1600" b="1" dirty="0">
                <a:solidFill>
                  <a:srgbClr val="002060"/>
                </a:solidFill>
                <a:latin typeface="Calibri" panose="020F0502020204030204" pitchFamily="34" charset="0"/>
              </a:rPr>
              <a:t>Abstract</a:t>
            </a:r>
            <a:r>
              <a:rPr lang="en-GB" sz="1400" b="1" dirty="0">
                <a:solidFill>
                  <a:srgbClr val="002060"/>
                </a:solidFill>
                <a:latin typeface="Calibri" panose="020F0502020204030204" pitchFamily="34" charset="0"/>
              </a:rPr>
              <a:t>: </a:t>
            </a:r>
            <a:r>
              <a:rPr lang="en-US" sz="1400" dirty="0">
                <a:solidFill>
                  <a:srgbClr val="002060"/>
                </a:solidFill>
                <a:latin typeface="Calibri" panose="020F0502020204030204" pitchFamily="34" charset="0"/>
              </a:rPr>
              <a:t>Skin pigmentation relies on the pigment melanin, which protects skin cells against ultraviolet (UV) radiation-induced damage. Melanin is produced by melanocytes and then transferred to keratinocytes, where it is processed and forms supra-nuclear caps. Despite the crucial role of melanin secretion, transfer and processing by keratinocytes for skin pigmentation, the pathways involved remain controversial and poorly characterized. We have been studying these processes by characterizing the pathways and regulators involved. We found that basal melanin secretion is regulated by Rab11b and the </a:t>
            </a:r>
            <a:r>
              <a:rPr lang="en-US" sz="1400" dirty="0" err="1">
                <a:solidFill>
                  <a:srgbClr val="002060"/>
                </a:solidFill>
                <a:latin typeface="Calibri" panose="020F0502020204030204" pitchFamily="34" charset="0"/>
              </a:rPr>
              <a:t>exocyst</a:t>
            </a:r>
            <a:r>
              <a:rPr lang="en-US" sz="1400" dirty="0">
                <a:solidFill>
                  <a:srgbClr val="002060"/>
                </a:solidFill>
                <a:latin typeface="Calibri" panose="020F0502020204030204" pitchFamily="34" charset="0"/>
              </a:rPr>
              <a:t> complex; that melanin uptake occurs through PAR-2, Rac1- and Cdc42-dependent phagocytosis; and that melanin polarization within keratinocytes is dependent on Rab7-mediated transport along microtubules. Furthermore, we uncovered a new melanin exocytosis pathway, stimulated by keratinocyte-conditioned medium and regulated by Rab3a. </a:t>
            </a:r>
            <a:endParaRPr lang="en-IE" sz="12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flipH="1">
            <a:off x="1610140" y="2774748"/>
            <a:ext cx="4976369" cy="1769715"/>
          </a:xfrm>
          <a:prstGeom prst="rect">
            <a:avLst/>
          </a:prstGeom>
          <a:noFill/>
        </p:spPr>
        <p:txBody>
          <a:bodyPr wrap="square">
            <a:spAutoFit/>
          </a:bodyPr>
          <a:lstStyle/>
          <a:p>
            <a:pPr algn="ctr" fontAlgn="auto">
              <a:spcBef>
                <a:spcPts val="0"/>
              </a:spcBef>
              <a:spcAft>
                <a:spcPts val="0"/>
              </a:spcAft>
              <a:defRPr/>
            </a:pPr>
            <a:r>
              <a:rPr lang="en-IE" sz="21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p>
          <a:p>
            <a:pPr algn="ctr" fontAlgn="auto">
              <a:spcBef>
                <a:spcPts val="0"/>
              </a:spcBef>
              <a:spcAft>
                <a:spcPts val="0"/>
              </a:spcAft>
              <a:defRPr/>
            </a:pPr>
            <a:r>
              <a:rPr lang="en-IE" sz="21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en-US" sz="2100" b="1" dirty="0">
                <a:solidFill>
                  <a:srgbClr val="008A3E"/>
                </a:solidFill>
                <a:effectLst/>
                <a:latin typeface="Calibri" panose="020F0502020204030204" pitchFamily="34" charset="0"/>
                <a:ea typeface="Calibri" panose="020F0502020204030204" pitchFamily="34" charset="0"/>
                <a:cs typeface="Calibri" panose="020F0502020204030204" pitchFamily="34" charset="0"/>
              </a:rPr>
              <a:t>Molecular mechanisms of melanin transfer and processing </a:t>
            </a:r>
          </a:p>
          <a:p>
            <a:pPr algn="ctr" fontAlgn="auto">
              <a:spcBef>
                <a:spcPts val="0"/>
              </a:spcBef>
              <a:spcAft>
                <a:spcPts val="0"/>
              </a:spcAft>
              <a:defRPr/>
            </a:pPr>
            <a:endParaRPr lang="en-IE" sz="1000" b="1" i="1" dirty="0">
              <a:solidFill>
                <a:srgbClr val="002060"/>
              </a:solidFill>
              <a:latin typeface="Avenir Book"/>
              <a:ea typeface="+mn-ea"/>
              <a:cs typeface="+mn-cs"/>
            </a:endParaRPr>
          </a:p>
          <a:p>
            <a:pPr algn="ctr" fontAlgn="auto">
              <a:spcBef>
                <a:spcPts val="0"/>
              </a:spcBef>
              <a:spcAft>
                <a:spcPts val="0"/>
              </a:spcAft>
              <a:defRPr/>
            </a:pPr>
            <a:r>
              <a:rPr lang="en-IE" b="1" dirty="0">
                <a:solidFill>
                  <a:srgbClr val="002060"/>
                </a:solidFill>
                <a:latin typeface="Avenir Book"/>
                <a:ea typeface="+mn-ea"/>
                <a:cs typeface="+mn-cs"/>
              </a:rPr>
              <a:t>      Duarte C. </a:t>
            </a:r>
            <a:r>
              <a:rPr lang="en-IE" b="1" dirty="0" err="1">
                <a:solidFill>
                  <a:srgbClr val="002060"/>
                </a:solidFill>
                <a:latin typeface="Avenir Book"/>
                <a:ea typeface="+mn-ea"/>
                <a:cs typeface="+mn-cs"/>
              </a:rPr>
              <a:t>Barral</a:t>
            </a:r>
            <a:r>
              <a:rPr lang="en-IE" b="1" dirty="0">
                <a:solidFill>
                  <a:srgbClr val="002060"/>
                </a:solidFill>
                <a:latin typeface="Avenir Book"/>
                <a:ea typeface="+mn-ea"/>
                <a:cs typeface="+mn-cs"/>
              </a:rPr>
              <a:t>, </a:t>
            </a:r>
            <a:r>
              <a:rPr lang="en-IE" dirty="0">
                <a:solidFill>
                  <a:srgbClr val="002060"/>
                </a:solidFill>
                <a:latin typeface="Avenir Book"/>
                <a:ea typeface="+mn-ea"/>
                <a:cs typeface="+mn-cs"/>
              </a:rPr>
              <a:t>PhD</a:t>
            </a:r>
          </a:p>
          <a:p>
            <a:pPr algn="ctr" fontAlgn="auto">
              <a:spcBef>
                <a:spcPts val="0"/>
              </a:spcBef>
              <a:spcAft>
                <a:spcPts val="0"/>
              </a:spcAft>
              <a:defRPr/>
            </a:pPr>
            <a:r>
              <a:rPr lang="en-US" sz="1600" b="1" dirty="0">
                <a:solidFill>
                  <a:srgbClr val="002060"/>
                </a:solidFill>
                <a:latin typeface="Avenir Book"/>
                <a:ea typeface="+mn-ea"/>
                <a:cs typeface="+mn-cs"/>
              </a:rPr>
              <a:t>NOVA Medical School, NOVA University of Lisbon </a:t>
            </a:r>
            <a:endParaRPr lang="en-IE" sz="1400" b="1" dirty="0">
              <a:solidFill>
                <a:srgbClr val="002060"/>
              </a:solidFill>
              <a:latin typeface="Avenir Book"/>
              <a:ea typeface="+mn-ea"/>
              <a:cs typeface="+mn-cs"/>
            </a:endParaRPr>
          </a:p>
        </p:txBody>
      </p:sp>
      <p:sp>
        <p:nvSpPr>
          <p:cNvPr id="15" name="Frame 14"/>
          <p:cNvSpPr/>
          <p:nvPr/>
        </p:nvSpPr>
        <p:spPr>
          <a:xfrm>
            <a:off x="0" y="0"/>
            <a:ext cx="6858000" cy="9782175"/>
          </a:xfrm>
          <a:prstGeom prst="frame">
            <a:avLst>
              <a:gd name="adj1" fmla="val 1541"/>
            </a:avLst>
          </a:prstGeom>
          <a:ln w="254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solidFill>
                <a:schemeClr val="tx1"/>
              </a:solidFill>
            </a:endParaRPr>
          </a:p>
        </p:txBody>
      </p:sp>
      <p:pic>
        <p:nvPicPr>
          <p:cNvPr id="2053" name="Picture 1" descr="Relife logo.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4494" y="2324133"/>
            <a:ext cx="1055739" cy="390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75E9935-0222-4C10-B21D-89A0588FEAD9}"/>
              </a:ext>
            </a:extLst>
          </p:cNvPr>
          <p:cNvSpPr txBox="1"/>
          <p:nvPr/>
        </p:nvSpPr>
        <p:spPr>
          <a:xfrm>
            <a:off x="-357016" y="9577002"/>
            <a:ext cx="7418215" cy="538609"/>
          </a:xfrm>
          <a:prstGeom prst="rect">
            <a:avLst/>
          </a:prstGeom>
          <a:noFill/>
        </p:spPr>
        <p:txBody>
          <a:bodyPr wrap="square" rtlCol="0">
            <a:spAutoFit/>
          </a:bodyPr>
          <a:lstStyle/>
          <a:p>
            <a:pPr marL="457200" lvl="1" indent="0"/>
            <a:r>
              <a:rPr lang="en-US" sz="1100" b="1" u="sng" dirty="0">
                <a:solidFill>
                  <a:schemeClr val="bg1"/>
                </a:solidFill>
                <a:latin typeface="Arial Narrow" panose="020B0606020202030204" pitchFamily="34" charset="0"/>
                <a:cs typeface="Avenir Book" charset="0"/>
              </a:rPr>
              <a:t>*The Charles Institute Seminar Series is kindly supported by RELIFE. RELIFE had no input into the content of the Series</a:t>
            </a:r>
            <a:r>
              <a:rPr lang="en-US" sz="1050" b="1" u="sng" dirty="0">
                <a:solidFill>
                  <a:schemeClr val="bg1"/>
                </a:solidFill>
                <a:latin typeface="Avenir Book" charset="0"/>
                <a:cs typeface="Avenir Book" charset="0"/>
              </a:rPr>
              <a:t>.</a:t>
            </a:r>
            <a:endParaRPr lang="en-IE" sz="1050" b="1" u="sng" dirty="0">
              <a:solidFill>
                <a:schemeClr val="bg1"/>
              </a:solidFill>
              <a:latin typeface="Avenir Book" charset="0"/>
              <a:cs typeface="Avenir Book" charset="0"/>
            </a:endParaRPr>
          </a:p>
          <a:p>
            <a:endParaRPr lang="en-IE" b="1" u="sng" dirty="0"/>
          </a:p>
        </p:txBody>
      </p:sp>
      <p:pic>
        <p:nvPicPr>
          <p:cNvPr id="9" name="Picture 8" descr="Text&#10;&#10;Description automatically generated">
            <a:extLst>
              <a:ext uri="{FF2B5EF4-FFF2-40B4-BE49-F238E27FC236}">
                <a16:creationId xmlns:a16="http://schemas.microsoft.com/office/drawing/2014/main" id="{827EB886-C501-4B27-98F3-F9EC823B3AB4}"/>
              </a:ext>
            </a:extLst>
          </p:cNvPr>
          <p:cNvPicPr>
            <a:picLocks noChangeAspect="1"/>
          </p:cNvPicPr>
          <p:nvPr/>
        </p:nvPicPr>
        <p:blipFill rotWithShape="1">
          <a:blip r:embed="rId4">
            <a:extLst>
              <a:ext uri="{28A0092B-C50C-407E-A947-70E740481C1C}">
                <a14:useLocalDpi xmlns:a14="http://schemas.microsoft.com/office/drawing/2010/main" val="0"/>
              </a:ext>
            </a:extLst>
          </a:blip>
          <a:srcRect t="20044" r="32157" b="19638"/>
          <a:stretch/>
        </p:blipFill>
        <p:spPr>
          <a:xfrm>
            <a:off x="3127386" y="267766"/>
            <a:ext cx="2263668" cy="966640"/>
          </a:xfrm>
          <a:prstGeom prst="rect">
            <a:avLst/>
          </a:prstGeom>
        </p:spPr>
      </p:pic>
      <p:pic>
        <p:nvPicPr>
          <p:cNvPr id="11" name="Picture 10" descr="A view of a large building&#10;&#10;Description automatically generated">
            <a:extLst>
              <a:ext uri="{FF2B5EF4-FFF2-40B4-BE49-F238E27FC236}">
                <a16:creationId xmlns:a16="http://schemas.microsoft.com/office/drawing/2014/main" id="{1025527E-738E-410E-A2C0-C1C988A93604}"/>
              </a:ext>
            </a:extLst>
          </p:cNvPr>
          <p:cNvPicPr>
            <a:picLocks/>
          </p:cNvPicPr>
          <p:nvPr/>
        </p:nvPicPr>
        <p:blipFill rotWithShape="1">
          <a:blip r:embed="rId5">
            <a:extLst>
              <a:ext uri="{28A0092B-C50C-407E-A947-70E740481C1C}">
                <a14:useLocalDpi xmlns:a14="http://schemas.microsoft.com/office/drawing/2010/main" val="0"/>
              </a:ext>
            </a:extLst>
          </a:blip>
          <a:srcRect b="8134"/>
          <a:stretch/>
        </p:blipFill>
        <p:spPr>
          <a:xfrm>
            <a:off x="327025" y="241259"/>
            <a:ext cx="2008035" cy="1077685"/>
          </a:xfrm>
          <a:prstGeom prst="rect">
            <a:avLst/>
          </a:prstGeom>
        </p:spPr>
      </p:pic>
      <p:pic>
        <p:nvPicPr>
          <p:cNvPr id="16" name="Picture 15" descr="A picture containing object, lamp&#10;&#10;Description automatically generated">
            <a:extLst>
              <a:ext uri="{FF2B5EF4-FFF2-40B4-BE49-F238E27FC236}">
                <a16:creationId xmlns:a16="http://schemas.microsoft.com/office/drawing/2014/main" id="{542DEC05-A6B3-4781-B7FC-F967AEDC7417}"/>
              </a:ext>
            </a:extLst>
          </p:cNvPr>
          <p:cNvPicPr>
            <a:picLocks noChangeAspect="1"/>
          </p:cNvPicPr>
          <p:nvPr/>
        </p:nvPicPr>
        <p:blipFill>
          <a:blip r:embed="rId6"/>
          <a:stretch>
            <a:fillRect/>
          </a:stretch>
        </p:blipFill>
        <p:spPr>
          <a:xfrm>
            <a:off x="5481224" y="269089"/>
            <a:ext cx="1105286" cy="1047028"/>
          </a:xfrm>
          <a:prstGeom prst="rect">
            <a:avLst/>
          </a:prstGeom>
        </p:spPr>
      </p:pic>
      <p:pic>
        <p:nvPicPr>
          <p:cNvPr id="4" name="Picture 3">
            <a:extLst>
              <a:ext uri="{FF2B5EF4-FFF2-40B4-BE49-F238E27FC236}">
                <a16:creationId xmlns:a16="http://schemas.microsoft.com/office/drawing/2014/main" id="{C8F9C297-265D-4A8C-B4F2-0F04F7E81FBB}"/>
              </a:ext>
            </a:extLst>
          </p:cNvPr>
          <p:cNvPicPr>
            <a:picLocks/>
          </p:cNvPicPr>
          <p:nvPr/>
        </p:nvPicPr>
        <p:blipFill>
          <a:blip r:embed="rId7"/>
          <a:srcRect t="2944" b="2944"/>
          <a:stretch/>
        </p:blipFill>
        <p:spPr>
          <a:xfrm>
            <a:off x="468244" y="2837697"/>
            <a:ext cx="1371600" cy="1655926"/>
          </a:xfrm>
          <a:prstGeom prst="rect">
            <a:avLst/>
          </a:prstGeom>
          <a:ln>
            <a:solidFill>
              <a:schemeClr val="accent5"/>
            </a:solidFill>
          </a:ln>
        </p:spPr>
      </p:pic>
    </p:spTree>
    <p:extLst>
      <p:ext uri="{BB962C8B-B14F-4D97-AF65-F5344CB8AC3E}">
        <p14:creationId xmlns:p14="http://schemas.microsoft.com/office/powerpoint/2010/main" val="29661983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429</TotalTime>
  <Words>360</Words>
  <Application>Microsoft Office PowerPoint</Application>
  <PresentationFormat>A4 Paper (210x297 mm)</PresentationFormat>
  <Paragraphs>18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Avenir Book</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Desmond Tobin</dc:creator>
  <cp:lastModifiedBy>Éadaoin Scully</cp:lastModifiedBy>
  <cp:revision>93</cp:revision>
  <cp:lastPrinted>2022-04-27T11:03:46Z</cp:lastPrinted>
  <dcterms:created xsi:type="dcterms:W3CDTF">2019-05-21T14:04:30Z</dcterms:created>
  <dcterms:modified xsi:type="dcterms:W3CDTF">2022-08-30T13:49:03Z</dcterms:modified>
</cp:coreProperties>
</file>